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28"/>
  </p:notesMasterIdLst>
  <p:sldIdLst>
    <p:sldId id="263" r:id="rId2"/>
    <p:sldId id="257" r:id="rId3"/>
    <p:sldId id="258" r:id="rId4"/>
    <p:sldId id="259" r:id="rId5"/>
    <p:sldId id="262" r:id="rId6"/>
    <p:sldId id="260" r:id="rId7"/>
    <p:sldId id="278" r:id="rId8"/>
    <p:sldId id="267" r:id="rId9"/>
    <p:sldId id="268" r:id="rId10"/>
    <p:sldId id="269" r:id="rId11"/>
    <p:sldId id="264" r:id="rId12"/>
    <p:sldId id="265" r:id="rId13"/>
    <p:sldId id="266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80" r:id="rId23"/>
    <p:sldId id="281" r:id="rId24"/>
    <p:sldId id="282" r:id="rId25"/>
    <p:sldId id="283" r:id="rId26"/>
    <p:sldId id="284" r:id="rId27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870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B671A-EDB0-4125-AD29-436E4C6D4285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BBEC29-C071-4840-A217-0F956C24449C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155214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BBEC29-C071-4840-A217-0F956C24449C}" type="slidenum">
              <a:rPr lang="es-ES" smtClean="0"/>
              <a:pPr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814032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pPr/>
              <a:t>26/05/2015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 descr="portada avioneta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6564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Conoce la corporación</a:t>
            </a:r>
            <a:endParaRPr lang="es-ES" dirty="0"/>
          </a:p>
        </p:txBody>
      </p:sp>
      <p:pic>
        <p:nvPicPr>
          <p:cNvPr id="7" name="6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72000" y="3929066"/>
            <a:ext cx="4032448" cy="2267145"/>
          </a:xfrm>
          <a:prstGeom prst="rect">
            <a:avLst/>
          </a:prstGeom>
        </p:spPr>
      </p:pic>
      <p:pic>
        <p:nvPicPr>
          <p:cNvPr id="8" name="7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43438" y="1428736"/>
            <a:ext cx="4032448" cy="2267145"/>
          </a:xfrm>
          <a:prstGeom prst="rect">
            <a:avLst/>
          </a:prstGeom>
        </p:spPr>
      </p:pic>
      <p:sp>
        <p:nvSpPr>
          <p:cNvPr id="10" name="9 Marcador de contenido"/>
          <p:cNvSpPr>
            <a:spLocks noGrp="1"/>
          </p:cNvSpPr>
          <p:nvPr>
            <p:ph sz="half" idx="1"/>
          </p:nvPr>
        </p:nvSpPr>
        <p:spPr>
          <a:xfrm>
            <a:off x="214282" y="1571612"/>
            <a:ext cx="4038600" cy="4525963"/>
          </a:xfrm>
        </p:spPr>
        <p:txBody>
          <a:bodyPr>
            <a:normAutofit/>
          </a:bodyPr>
          <a:lstStyle/>
          <a:p>
            <a:r>
              <a:rPr lang="es-ES" sz="3200" dirty="0" smtClean="0"/>
              <a:t>Seguro médico gratuito</a:t>
            </a:r>
          </a:p>
          <a:p>
            <a:r>
              <a:rPr lang="es-ES" sz="3200" dirty="0" smtClean="0"/>
              <a:t>Ayudas para conciliar la vida laboral y familiar</a:t>
            </a:r>
          </a:p>
          <a:p>
            <a:r>
              <a:rPr lang="es-ES" sz="3200" dirty="0" smtClean="0"/>
              <a:t>Línea ADSL gratuita en el hogar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xmlns="" val="3153071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>
                <a:solidFill>
                  <a:srgbClr val="C00000"/>
                </a:solidFill>
              </a:rPr>
              <a:t>Algunas de las preguntas y respuestas comunes relativas a SQL </a:t>
            </a:r>
          </a:p>
        </p:txBody>
      </p:sp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357158" y="1428736"/>
            <a:ext cx="8407893" cy="4950289"/>
          </a:xfrm>
        </p:spPr>
        <p:txBody>
          <a:bodyPr>
            <a:normAutofit lnSpcReduction="10000"/>
          </a:bodyPr>
          <a:lstStyle/>
          <a:p>
            <a:pPr marL="45720" indent="0">
              <a:buNone/>
            </a:pPr>
            <a:r>
              <a:rPr lang="es-ES" sz="2800" u="sng" dirty="0" smtClean="0"/>
              <a:t>¿</a:t>
            </a:r>
            <a:r>
              <a:rPr lang="es-ES" sz="2800" u="sng" dirty="0"/>
              <a:t>Cuál es el comando para ver el nombre del usuario actual? </a:t>
            </a:r>
            <a:endParaRPr lang="es-ES" sz="2800" u="sng" dirty="0" smtClean="0"/>
          </a:p>
          <a:p>
            <a:pPr marL="45720" indent="0">
              <a:buNone/>
            </a:pPr>
            <a:r>
              <a:rPr lang="es-ES" sz="2800" dirty="0" smtClean="0"/>
              <a:t>Mostrar </a:t>
            </a:r>
            <a:r>
              <a:rPr lang="es-ES" sz="2800" dirty="0"/>
              <a:t>usuario;</a:t>
            </a:r>
          </a:p>
          <a:p>
            <a:pPr marL="45720" indent="0">
              <a:buNone/>
            </a:pPr>
            <a:r>
              <a:rPr lang="es-ES" sz="2800" dirty="0"/>
              <a:t/>
            </a:r>
            <a:br>
              <a:rPr lang="es-ES" sz="2800" dirty="0"/>
            </a:br>
            <a:r>
              <a:rPr lang="es-ES" sz="2800" u="sng" dirty="0"/>
              <a:t>¿Cómo se cambia el nombre del sistema de SQL? </a:t>
            </a:r>
            <a:endParaRPr lang="es-ES" sz="2800" u="sng" dirty="0" smtClean="0"/>
          </a:p>
          <a:p>
            <a:pPr marL="45720" indent="0">
              <a:buNone/>
            </a:pPr>
            <a:r>
              <a:rPr lang="es-ES" sz="2800" dirty="0" err="1" smtClean="0"/>
              <a:t>Sqlprompt</a:t>
            </a:r>
            <a:r>
              <a:rPr lang="es-ES" sz="2800" dirty="0" smtClean="0"/>
              <a:t> </a:t>
            </a:r>
            <a:r>
              <a:rPr lang="es-ES" sz="2800" dirty="0"/>
              <a:t>Set? </a:t>
            </a:r>
            <a:r>
              <a:rPr lang="es-ES" sz="2800" dirty="0" err="1"/>
              <a:t>Changed_name</a:t>
            </a:r>
            <a:r>
              <a:rPr lang="es-ES" sz="2800" dirty="0"/>
              <a:t>&gt;?</a:t>
            </a:r>
          </a:p>
          <a:p>
            <a:pPr marL="45720" indent="0">
              <a:buNone/>
            </a:pPr>
            <a:r>
              <a:rPr lang="es-ES" sz="2800" dirty="0"/>
              <a:t/>
            </a:r>
            <a:br>
              <a:rPr lang="es-ES" sz="2800" dirty="0"/>
            </a:br>
            <a:r>
              <a:rPr lang="es-ES" sz="2800" u="sng" dirty="0"/>
              <a:t>¿Cómo se puede mostrar los números de la fila con los registros? </a:t>
            </a:r>
            <a:endParaRPr lang="es-ES" sz="2800" u="sng" dirty="0" smtClean="0"/>
          </a:p>
          <a:p>
            <a:pPr marL="45720" indent="0">
              <a:buNone/>
            </a:pPr>
            <a:r>
              <a:rPr lang="es-ES" sz="2800" dirty="0" smtClean="0"/>
              <a:t>Usar </a:t>
            </a:r>
            <a:r>
              <a:rPr lang="es-ES" sz="2800" dirty="0"/>
              <a:t>la </a:t>
            </a:r>
            <a:r>
              <a:rPr lang="es-ES" sz="2800" dirty="0" err="1"/>
              <a:t>rownum</a:t>
            </a:r>
            <a:r>
              <a:rPr lang="es-ES" sz="2800" dirty="0"/>
              <a:t> </a:t>
            </a:r>
            <a:r>
              <a:rPr lang="es-ES" sz="2800" dirty="0" err="1"/>
              <a:t>pseudocolumn</a:t>
            </a:r>
            <a:r>
              <a:rPr lang="es-ES" sz="2800" dirty="0"/>
              <a:t> con la consulta: SQL&gt; SQL&gt; </a:t>
            </a:r>
            <a:r>
              <a:rPr lang="es-ES" sz="2800" dirty="0" err="1"/>
              <a:t>rownum</a:t>
            </a:r>
            <a:r>
              <a:rPr lang="es-ES" sz="2800" dirty="0"/>
              <a:t> seleccionar, </a:t>
            </a:r>
            <a:r>
              <a:rPr lang="es-ES" sz="2800" dirty="0" err="1"/>
              <a:t>ename</a:t>
            </a:r>
            <a:r>
              <a:rPr lang="es-ES" sz="2800" dirty="0"/>
              <a:t> de énfasis</a:t>
            </a:r>
            <a:r>
              <a:rPr lang="es-ES" sz="2800" dirty="0" smtClean="0"/>
              <a:t>;</a:t>
            </a:r>
          </a:p>
          <a:p>
            <a:pPr marL="45720" indent="0">
              <a:buNone/>
            </a:pPr>
            <a:endParaRPr lang="es-ES" sz="4800" dirty="0"/>
          </a:p>
          <a:p>
            <a:pPr marL="4572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314952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>
                <a:solidFill>
                  <a:srgbClr val="C00000"/>
                </a:solidFill>
              </a:rPr>
              <a:t>Algunas de las preguntas y respuestas comunes relativas a SQL </a:t>
            </a:r>
            <a:endParaRPr lang="es-ES" dirty="0"/>
          </a:p>
        </p:txBody>
      </p:sp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" indent="0">
              <a:buNone/>
            </a:pPr>
            <a:r>
              <a:rPr lang="es-ES" sz="3000" u="sng" dirty="0"/>
              <a:t>¿Cuáles son los atributos del cursor explícito</a:t>
            </a:r>
            <a:r>
              <a:rPr lang="es-ES" sz="3000" u="sng" dirty="0" smtClean="0"/>
              <a:t>?</a:t>
            </a:r>
          </a:p>
          <a:p>
            <a:pPr marL="45720" indent="0">
              <a:buNone/>
            </a:pPr>
            <a:r>
              <a:rPr lang="es-ES" sz="3000" dirty="0" smtClean="0"/>
              <a:t> </a:t>
            </a:r>
            <a:r>
              <a:rPr lang="es-ES" sz="3000" dirty="0" err="1"/>
              <a:t>Cursor_name</a:t>
            </a:r>
            <a:r>
              <a:rPr lang="es-ES" sz="3000" dirty="0"/>
              <a:t>% FOUND, </a:t>
            </a:r>
            <a:r>
              <a:rPr lang="es-ES" sz="3000" dirty="0" err="1"/>
              <a:t>cursor_name</a:t>
            </a:r>
            <a:r>
              <a:rPr lang="es-ES" sz="3000" dirty="0"/>
              <a:t>% NOTFOUND, ROWCOUNT </a:t>
            </a:r>
            <a:r>
              <a:rPr lang="es-ES" sz="3000" dirty="0" err="1"/>
              <a:t>cursor_name</a:t>
            </a:r>
            <a:r>
              <a:rPr lang="es-ES" sz="3000" dirty="0"/>
              <a:t>%,% </a:t>
            </a:r>
            <a:r>
              <a:rPr lang="es-ES" sz="3000" dirty="0" err="1"/>
              <a:t>cursor_name</a:t>
            </a:r>
            <a:r>
              <a:rPr lang="es-ES" sz="3000" dirty="0"/>
              <a:t> </a:t>
            </a:r>
            <a:r>
              <a:rPr lang="es-ES" sz="3000" dirty="0" err="1"/>
              <a:t>ISOpen</a:t>
            </a:r>
            <a:endParaRPr lang="es-ES" sz="3000" dirty="0"/>
          </a:p>
          <a:p>
            <a:pPr marL="45720" indent="0">
              <a:buNone/>
            </a:pPr>
            <a:r>
              <a:rPr lang="es-ES" sz="3000" dirty="0"/>
              <a:t/>
            </a:r>
            <a:br>
              <a:rPr lang="es-ES" sz="3000" dirty="0"/>
            </a:br>
            <a:r>
              <a:rPr lang="es-ES" sz="3000" u="sng" dirty="0"/>
              <a:t>¿Cuáles son los atributos de cursor implícito</a:t>
            </a:r>
            <a:r>
              <a:rPr lang="es-ES" sz="3000" u="sng" dirty="0" smtClean="0"/>
              <a:t>?</a:t>
            </a:r>
          </a:p>
          <a:p>
            <a:pPr marL="45720" indent="0">
              <a:buNone/>
            </a:pPr>
            <a:r>
              <a:rPr lang="es-ES" sz="3000" dirty="0" smtClean="0"/>
              <a:t> </a:t>
            </a:r>
            <a:r>
              <a:rPr lang="es-ES" sz="3000" dirty="0"/>
              <a:t>SQL% FOUND, SQL% NOTFOUND, ROWCOUNT% SQL, SQL% </a:t>
            </a:r>
            <a:r>
              <a:rPr lang="es-ES" sz="3000" dirty="0" err="1"/>
              <a:t>ISOpen</a:t>
            </a:r>
            <a:endParaRPr lang="es-ES" sz="3000" dirty="0"/>
          </a:p>
          <a:p>
            <a:pPr marL="45720" indent="0">
              <a:buNone/>
            </a:pPr>
            <a:endParaRPr lang="es-ES" sz="3000" dirty="0"/>
          </a:p>
          <a:p>
            <a:pPr marL="45720" indent="0">
              <a:buNone/>
            </a:pPr>
            <a:r>
              <a:rPr lang="es-ES" sz="3000" u="sng" dirty="0" smtClean="0"/>
              <a:t>¿Cómo </a:t>
            </a:r>
            <a:r>
              <a:rPr lang="es-ES" sz="3000" u="sng" dirty="0"/>
              <a:t>ver información de la versión instalada de Oracle? </a:t>
            </a:r>
            <a:endParaRPr lang="es-ES" sz="3000" u="sng" dirty="0" smtClean="0"/>
          </a:p>
          <a:p>
            <a:pPr marL="45720" indent="0">
              <a:buNone/>
            </a:pPr>
            <a:r>
              <a:rPr lang="es-ES" sz="3000" dirty="0" smtClean="0"/>
              <a:t>Seleccione </a:t>
            </a:r>
            <a:r>
              <a:rPr lang="es-ES" sz="3000" dirty="0"/>
              <a:t>bandera de v $ </a:t>
            </a:r>
            <a:r>
              <a:rPr lang="es-ES" sz="3000" dirty="0" err="1"/>
              <a:t>version</a:t>
            </a:r>
            <a:r>
              <a:rPr lang="es-ES" dirty="0"/>
              <a:t>;</a:t>
            </a:r>
          </a:p>
          <a:p>
            <a:pPr marL="45720" indent="0">
              <a:buNone/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89403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>
                <a:solidFill>
                  <a:srgbClr val="C00000"/>
                </a:solidFill>
              </a:rPr>
              <a:t>Algunas de las preguntas y respuestas comunes relativas a SQL </a:t>
            </a:r>
            <a:endParaRPr lang="es-ES" dirty="0"/>
          </a:p>
        </p:txBody>
      </p:sp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45720" indent="0">
              <a:buNone/>
            </a:pPr>
            <a:r>
              <a:rPr lang="es-ES" sz="3200" u="sng" dirty="0" smtClean="0"/>
              <a:t>¿Qué </a:t>
            </a:r>
            <a:r>
              <a:rPr lang="es-ES" sz="3200" u="sng" dirty="0"/>
              <a:t>fecha función devuelve un valor numérico</a:t>
            </a:r>
            <a:r>
              <a:rPr lang="es-ES" sz="3200" u="sng" dirty="0" smtClean="0"/>
              <a:t>?</a:t>
            </a:r>
          </a:p>
          <a:p>
            <a:pPr marL="45720" indent="0">
              <a:buNone/>
            </a:pPr>
            <a:r>
              <a:rPr lang="es-ES" sz="3200" dirty="0" smtClean="0"/>
              <a:t> </a:t>
            </a:r>
            <a:r>
              <a:rPr lang="es-ES" sz="3200" dirty="0" err="1"/>
              <a:t>Months_between</a:t>
            </a:r>
            <a:endParaRPr lang="es-ES" sz="3200" dirty="0"/>
          </a:p>
          <a:p>
            <a:pPr marL="45720" indent="0">
              <a:buNone/>
            </a:pPr>
            <a:endParaRPr lang="es-ES" sz="3200" dirty="0" smtClean="0"/>
          </a:p>
          <a:p>
            <a:pPr marL="45720" indent="0">
              <a:buNone/>
            </a:pPr>
            <a:r>
              <a:rPr lang="es-ES" sz="3200" u="sng" dirty="0" smtClean="0"/>
              <a:t>¿</a:t>
            </a:r>
            <a:r>
              <a:rPr lang="es-ES" sz="3200" u="sng" dirty="0"/>
              <a:t>Cuáles son las PL / SQL excepciones? </a:t>
            </a:r>
            <a:endParaRPr lang="es-ES" sz="3200" u="sng" dirty="0" smtClean="0"/>
          </a:p>
          <a:p>
            <a:pPr marL="45720" indent="0">
              <a:buNone/>
            </a:pPr>
            <a:r>
              <a:rPr lang="es-ES" sz="3200" dirty="0" err="1" smtClean="0"/>
              <a:t>Too_many_rows</a:t>
            </a:r>
            <a:r>
              <a:rPr lang="es-ES" sz="3200" dirty="0"/>
              <a:t>, NO_DATA_FOUND, </a:t>
            </a:r>
            <a:r>
              <a:rPr lang="es-ES" sz="3200" dirty="0" err="1"/>
              <a:t>Value_Error</a:t>
            </a:r>
            <a:r>
              <a:rPr lang="es-ES" sz="3200" dirty="0"/>
              <a:t>, </a:t>
            </a:r>
            <a:r>
              <a:rPr lang="es-ES" sz="3200" dirty="0" err="1"/>
              <a:t>Zero_Error</a:t>
            </a:r>
            <a:r>
              <a:rPr lang="es-ES" sz="3200" dirty="0"/>
              <a:t>, Otros</a:t>
            </a:r>
          </a:p>
          <a:p>
            <a:pPr marL="45720" indent="0">
              <a:buNone/>
            </a:pPr>
            <a:endParaRPr lang="es-ES" sz="3200" dirty="0"/>
          </a:p>
          <a:p>
            <a:pPr marL="45720" indent="0">
              <a:buNone/>
            </a:pPr>
            <a:r>
              <a:rPr lang="es-ES" sz="3200" u="sng" dirty="0"/>
              <a:t>¿Cómo se puede reemplazar un valor nulo en el resultado de una consulta con el texto? </a:t>
            </a:r>
            <a:endParaRPr lang="es-ES" sz="3200" u="sng" dirty="0" smtClean="0"/>
          </a:p>
          <a:p>
            <a:pPr marL="45720" indent="0">
              <a:buNone/>
            </a:pPr>
            <a:r>
              <a:rPr lang="es-ES" sz="3200" dirty="0" smtClean="0"/>
              <a:t>SET </a:t>
            </a:r>
            <a:r>
              <a:rPr lang="es-ES" sz="3200" dirty="0"/>
              <a:t>NULL? N / A? Para restablecer el SQL del sistema, utilice SET NULL</a:t>
            </a:r>
          </a:p>
          <a:p>
            <a:pPr marL="45720" indent="0">
              <a:buNone/>
            </a:pPr>
            <a:endParaRPr lang="es-ES" sz="3200" dirty="0"/>
          </a:p>
          <a:p>
            <a:pPr marL="45720" indent="0">
              <a:buNone/>
            </a:pPr>
            <a:r>
              <a:rPr lang="es-ES" sz="3200" u="sng" dirty="0"/>
              <a:t>¿Cuál es el número mínimo de factores desencadenantes que pueden aplicarse a una sola tabla? </a:t>
            </a:r>
            <a:endParaRPr lang="es-ES" sz="3200" u="sng" dirty="0" smtClean="0"/>
          </a:p>
          <a:p>
            <a:pPr marL="45720" indent="0">
              <a:buNone/>
            </a:pPr>
            <a:r>
              <a:rPr lang="es-ES" sz="3200" dirty="0" smtClean="0"/>
              <a:t>12</a:t>
            </a:r>
            <a:endParaRPr lang="es-ES" sz="320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50691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mtClean="0">
                <a:solidFill>
                  <a:srgbClr val="C00000"/>
                </a:solidFill>
              </a:rPr>
              <a:t>Balance general Oracle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714348" y="785795"/>
            <a:ext cx="8001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 smtClean="0">
              <a:sym typeface="Wingdings" pitchFamily="2" charset="2"/>
            </a:endParaRPr>
          </a:p>
          <a:p>
            <a:r>
              <a:rPr lang="es-ES" dirty="0" smtClean="0">
                <a:sym typeface="Wingdings" pitchFamily="2" charset="2"/>
              </a:rPr>
              <a:t>	</a:t>
            </a:r>
            <a:endParaRPr lang="es-ES" dirty="0" smtClean="0"/>
          </a:p>
        </p:txBody>
      </p:sp>
      <p:pic>
        <p:nvPicPr>
          <p:cNvPr id="8" name="7 Imagen" descr="Captur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1744"/>
            <a:ext cx="9144000" cy="222522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Estadísticas clave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500034" y="1214422"/>
            <a:ext cx="8229600" cy="4900634"/>
          </a:xfrm>
        </p:spPr>
        <p:txBody>
          <a:bodyPr>
            <a:normAutofit lnSpcReduction="10000"/>
          </a:bodyPr>
          <a:lstStyle/>
          <a:p>
            <a:r>
              <a:rPr lang="es-ES" sz="3000" dirty="0" smtClean="0"/>
              <a:t>Capitalización de mercado: 191.85 mil </a:t>
            </a:r>
            <a:r>
              <a:rPr lang="es-ES" sz="3000" dirty="0" err="1" smtClean="0"/>
              <a:t>mlns</a:t>
            </a:r>
            <a:r>
              <a:rPr lang="es-ES" sz="3000" dirty="0" smtClean="0"/>
              <a:t>.</a:t>
            </a:r>
            <a:endParaRPr lang="es-ES" sz="3000" dirty="0" smtClean="0"/>
          </a:p>
          <a:p>
            <a:r>
              <a:rPr lang="es-ES" sz="3000" dirty="0" smtClean="0"/>
              <a:t>Valor de empresa (</a:t>
            </a:r>
            <a:r>
              <a:rPr lang="es-ES" sz="3000" dirty="0" err="1" smtClean="0"/>
              <a:t>May.</a:t>
            </a:r>
            <a:r>
              <a:rPr lang="es-ES" sz="3000" dirty="0" smtClean="0"/>
              <a:t> 26,2015): 179.93 mil </a:t>
            </a:r>
            <a:r>
              <a:rPr lang="es-ES" sz="3000" dirty="0" err="1" smtClean="0"/>
              <a:t>mlns</a:t>
            </a:r>
            <a:r>
              <a:rPr lang="es-ES" sz="3000" dirty="0" smtClean="0"/>
              <a:t>.</a:t>
            </a:r>
            <a:endParaRPr lang="es-ES" sz="3000" dirty="0" smtClean="0"/>
          </a:p>
          <a:p>
            <a:r>
              <a:rPr lang="es-ES" sz="3000" dirty="0" smtClean="0"/>
              <a:t>Año fiscal que termina en: 31 de </a:t>
            </a:r>
            <a:r>
              <a:rPr lang="es-ES" sz="3000" dirty="0" smtClean="0"/>
              <a:t>mayo.</a:t>
            </a:r>
            <a:endParaRPr lang="es-ES" sz="3000" dirty="0" smtClean="0"/>
          </a:p>
          <a:p>
            <a:r>
              <a:rPr lang="es-ES" sz="3000" dirty="0" smtClean="0"/>
              <a:t>Margen de ganancia: 27.88%</a:t>
            </a:r>
          </a:p>
          <a:p>
            <a:r>
              <a:rPr lang="es-ES" sz="3000" dirty="0" smtClean="0"/>
              <a:t>Margen operativo: 38.71%</a:t>
            </a:r>
          </a:p>
          <a:p>
            <a:r>
              <a:rPr lang="es-ES" sz="3000" dirty="0" smtClean="0"/>
              <a:t>Ingresos ultimo año (28 Feb. 2014): 38.84 mil </a:t>
            </a:r>
            <a:r>
              <a:rPr lang="es-ES" sz="3000" dirty="0" err="1" smtClean="0"/>
              <a:t>mlns</a:t>
            </a:r>
            <a:r>
              <a:rPr lang="es-ES" sz="3000" dirty="0" smtClean="0"/>
              <a:t>.</a:t>
            </a:r>
            <a:endParaRPr lang="es-ES" sz="3000" dirty="0" smtClean="0"/>
          </a:p>
          <a:p>
            <a:r>
              <a:rPr lang="es-ES" sz="3000" dirty="0" smtClean="0"/>
              <a:t>Flujo de efectivo de operación: 14.51 mil </a:t>
            </a:r>
            <a:r>
              <a:rPr lang="es-ES" sz="3000" dirty="0" err="1" smtClean="0"/>
              <a:t>mlns</a:t>
            </a:r>
            <a:r>
              <a:rPr lang="es-ES" sz="3000" dirty="0" smtClean="0"/>
              <a:t>.</a:t>
            </a:r>
            <a:endParaRPr lang="es-ES" sz="3000" dirty="0" smtClean="0"/>
          </a:p>
          <a:p>
            <a:r>
              <a:rPr lang="es-ES" sz="3000" dirty="0" smtClean="0"/>
              <a:t>Flujo de fondos libre apalancado: 11.43 mil </a:t>
            </a:r>
            <a:r>
              <a:rPr lang="es-ES" sz="3000" dirty="0" err="1" smtClean="0"/>
              <a:t>mlns</a:t>
            </a:r>
            <a:r>
              <a:rPr lang="es-ES" sz="3000" dirty="0" smtClean="0"/>
              <a:t>.</a:t>
            </a:r>
            <a:endParaRPr lang="es-ES" sz="3000" dirty="0" smtClean="0"/>
          </a:p>
          <a:p>
            <a:pPr>
              <a:buNone/>
            </a:pPr>
            <a:endParaRPr lang="es-E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00034" y="0"/>
            <a:ext cx="8229600" cy="1143000"/>
          </a:xfrm>
        </p:spPr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Gráficos Propiedad Institucional</a:t>
            </a:r>
            <a:endParaRPr lang="es-ES" dirty="0">
              <a:solidFill>
                <a:srgbClr val="C00000"/>
              </a:solidFill>
            </a:endParaRPr>
          </a:p>
        </p:txBody>
      </p:sp>
      <p:pic>
        <p:nvPicPr>
          <p:cNvPr id="4" name="3 Marcador de contenido" descr="graficos Propiedad Institucional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720" y="1000108"/>
            <a:ext cx="8643998" cy="5658241"/>
          </a:xfr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00034" y="285728"/>
            <a:ext cx="8229600" cy="1143000"/>
          </a:xfrm>
        </p:spPr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Estadísticas de acciones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28596" y="1643051"/>
            <a:ext cx="8229600" cy="3357586"/>
          </a:xfrm>
        </p:spPr>
        <p:txBody>
          <a:bodyPr>
            <a:normAutofit/>
          </a:bodyPr>
          <a:lstStyle/>
          <a:p>
            <a:r>
              <a:rPr lang="es-ES" sz="2800" dirty="0" smtClean="0"/>
              <a:t>Vol. promedio (3 meses): 12.772.900</a:t>
            </a:r>
          </a:p>
          <a:p>
            <a:r>
              <a:rPr lang="es-ES" sz="2800" dirty="0" smtClean="0"/>
              <a:t>Vol. promedio (10 día): 7.968.030</a:t>
            </a:r>
          </a:p>
          <a:p>
            <a:r>
              <a:rPr lang="es-ES" sz="2800" dirty="0" smtClean="0"/>
              <a:t>Acciones pendientes: 4.37 mil </a:t>
            </a:r>
            <a:r>
              <a:rPr lang="es-ES" sz="2800" dirty="0" err="1" smtClean="0"/>
              <a:t>mlns</a:t>
            </a:r>
            <a:r>
              <a:rPr lang="es-ES" sz="2800" dirty="0" smtClean="0"/>
              <a:t>.</a:t>
            </a:r>
            <a:endParaRPr lang="es-ES" sz="2800" dirty="0" smtClean="0"/>
          </a:p>
          <a:p>
            <a:r>
              <a:rPr lang="es-ES" sz="2800" dirty="0" smtClean="0"/>
              <a:t>Acciones en manos del público: 3.25 mil </a:t>
            </a:r>
            <a:r>
              <a:rPr lang="es-ES" sz="2800" dirty="0" err="1" smtClean="0"/>
              <a:t>mlns</a:t>
            </a:r>
            <a:r>
              <a:rPr lang="es-ES" sz="2800" dirty="0" smtClean="0"/>
              <a:t>.</a:t>
            </a:r>
            <a:endParaRPr lang="es-ES" sz="2800" dirty="0" smtClean="0"/>
          </a:p>
          <a:p>
            <a:r>
              <a:rPr lang="es-ES" sz="2800" dirty="0" smtClean="0"/>
              <a:t>% controladas por ejecutivos: 25.05%</a:t>
            </a:r>
          </a:p>
          <a:p>
            <a:r>
              <a:rPr lang="es-ES" sz="2800" dirty="0" smtClean="0"/>
              <a:t>% retenido por instituciones: 60.08%</a:t>
            </a:r>
            <a:endParaRPr lang="es-ES" sz="28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85786" y="0"/>
            <a:ext cx="8229600" cy="1143000"/>
          </a:xfrm>
        </p:spPr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Principales titulares último año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29196"/>
          </a:xfrm>
        </p:spPr>
        <p:txBody>
          <a:bodyPr>
            <a:normAutofit/>
          </a:bodyPr>
          <a:lstStyle/>
          <a:p>
            <a:r>
              <a:rPr lang="es-ES" sz="2800" dirty="0" smtClean="0"/>
              <a:t>18.03.2015: Ganó </a:t>
            </a:r>
            <a:r>
              <a:rPr lang="es-ES" sz="2800" dirty="0" smtClean="0"/>
              <a:t>2.347 </a:t>
            </a:r>
            <a:r>
              <a:rPr lang="es-ES" sz="2800" dirty="0" err="1" smtClean="0"/>
              <a:t>mlns</a:t>
            </a:r>
            <a:r>
              <a:rPr lang="es-ES" sz="2800" dirty="0" smtClean="0"/>
              <a:t> de euros en su tercer trimestre, un 3% </a:t>
            </a:r>
            <a:r>
              <a:rPr lang="es-ES" sz="2800" dirty="0" smtClean="0"/>
              <a:t>menos que en el año pasado.</a:t>
            </a:r>
            <a:endParaRPr lang="es-ES" sz="2800" dirty="0" smtClean="0"/>
          </a:p>
          <a:p>
            <a:r>
              <a:rPr lang="es-ES" sz="2800" dirty="0" smtClean="0"/>
              <a:t>17.03.2015: </a:t>
            </a:r>
            <a:r>
              <a:rPr lang="es-ES" sz="2800" dirty="0" smtClean="0"/>
              <a:t>Registra </a:t>
            </a:r>
            <a:r>
              <a:rPr lang="es-ES" sz="2800" dirty="0" smtClean="0"/>
              <a:t>un ingreso trimestral plano por la apreciación del dólar.</a:t>
            </a:r>
          </a:p>
          <a:p>
            <a:r>
              <a:rPr lang="es-ES" sz="2800" dirty="0" smtClean="0"/>
              <a:t>18.12.2014: </a:t>
            </a:r>
            <a:r>
              <a:rPr lang="es-ES" sz="2800" dirty="0" smtClean="0"/>
              <a:t>Gana 2.031 </a:t>
            </a:r>
            <a:r>
              <a:rPr lang="es-ES" sz="2800" dirty="0" smtClean="0"/>
              <a:t>millones en su segundo trimestre fiscal, un 2% menos </a:t>
            </a:r>
            <a:r>
              <a:rPr lang="es-ES" sz="2800" dirty="0" smtClean="0"/>
              <a:t>que el año pasado.</a:t>
            </a:r>
            <a:endParaRPr lang="es-ES" sz="2800" dirty="0" smtClean="0"/>
          </a:p>
          <a:p>
            <a:r>
              <a:rPr lang="es-ES" sz="2800" dirty="0" smtClean="0"/>
              <a:t>17.12.2014: Los ingresos </a:t>
            </a:r>
            <a:r>
              <a:rPr lang="es-ES" sz="2800" dirty="0" smtClean="0"/>
              <a:t>suben </a:t>
            </a:r>
            <a:r>
              <a:rPr lang="es-ES" sz="2800" dirty="0" smtClean="0"/>
              <a:t>por el crecimiento del negocio en la “nube</a:t>
            </a:r>
            <a:r>
              <a:rPr lang="es-ES" sz="2800" dirty="0" smtClean="0"/>
              <a:t>”.</a:t>
            </a:r>
            <a:endParaRPr lang="es-ES" sz="2800" dirty="0" smtClean="0"/>
          </a:p>
          <a:p>
            <a:pPr>
              <a:buNone/>
            </a:pPr>
            <a:endParaRPr lang="es-E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Principales titulares último año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800" dirty="0" smtClean="0"/>
              <a:t>16.10.2014: IFS se alía con Oracle y </a:t>
            </a:r>
            <a:r>
              <a:rPr lang="es-ES" sz="2800" dirty="0" smtClean="0"/>
              <a:t>Microsoft.</a:t>
            </a:r>
            <a:endParaRPr lang="es-ES" sz="2800" dirty="0" smtClean="0"/>
          </a:p>
          <a:p>
            <a:r>
              <a:rPr lang="es-ES" sz="2800" dirty="0" smtClean="0"/>
              <a:t>9.10.2014: </a:t>
            </a:r>
            <a:r>
              <a:rPr lang="es-ES" sz="2800" dirty="0" err="1" smtClean="0"/>
              <a:t>Securitas</a:t>
            </a:r>
            <a:r>
              <a:rPr lang="es-ES" sz="2800" dirty="0" smtClean="0"/>
              <a:t> </a:t>
            </a:r>
            <a:r>
              <a:rPr lang="es-ES" sz="2800" dirty="0" err="1" smtClean="0"/>
              <a:t>Direct</a:t>
            </a:r>
            <a:r>
              <a:rPr lang="es-ES" sz="2800" dirty="0" smtClean="0"/>
              <a:t> gestionará 100 millones de señales de alarmas al día con una solución de Oracle (</a:t>
            </a:r>
            <a:r>
              <a:rPr lang="es-ES" sz="2800" dirty="0" err="1" smtClean="0"/>
              <a:t>hub</a:t>
            </a:r>
            <a:r>
              <a:rPr lang="es-ES" sz="2800" dirty="0" smtClean="0"/>
              <a:t>).</a:t>
            </a:r>
          </a:p>
          <a:p>
            <a:pPr>
              <a:buNone/>
            </a:pPr>
            <a:endParaRPr lang="es-ES" sz="2800" dirty="0" smtClean="0"/>
          </a:p>
          <a:p>
            <a:pPr>
              <a:buNone/>
            </a:pPr>
            <a:endParaRPr lang="es-ES" dirty="0"/>
          </a:p>
        </p:txBody>
      </p:sp>
      <p:pic>
        <p:nvPicPr>
          <p:cNvPr id="4" name="3 Imagen" descr="oracle microsof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64" y="3643314"/>
            <a:ext cx="3143272" cy="192882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Historia de Oracle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800" dirty="0" smtClean="0"/>
              <a:t>1977 se crea SDL como consultoría por un artículo IBM.</a:t>
            </a:r>
          </a:p>
          <a:p>
            <a:r>
              <a:rPr lang="es-ES" sz="2800" dirty="0" smtClean="0"/>
              <a:t>1978 SDL se cambia a RSI.</a:t>
            </a:r>
          </a:p>
          <a:p>
            <a:r>
              <a:rPr lang="es-ES" sz="2800" dirty="0" smtClean="0"/>
              <a:t>1982 RSI cambia a Oracle </a:t>
            </a:r>
            <a:r>
              <a:rPr lang="es-ES" sz="2800" dirty="0" err="1" smtClean="0"/>
              <a:t>System</a:t>
            </a:r>
            <a:r>
              <a:rPr lang="es-ES" sz="2800" dirty="0" smtClean="0"/>
              <a:t> </a:t>
            </a:r>
            <a:r>
              <a:rPr lang="es-ES" sz="2800" dirty="0" err="1" smtClean="0"/>
              <a:t>Corporation</a:t>
            </a:r>
            <a:r>
              <a:rPr lang="es-ES" sz="2800" dirty="0" smtClean="0"/>
              <a:t>.</a:t>
            </a:r>
          </a:p>
          <a:p>
            <a:r>
              <a:rPr lang="es-ES" sz="2800" dirty="0" smtClean="0"/>
              <a:t>1989 Oracle </a:t>
            </a:r>
            <a:r>
              <a:rPr lang="es-ES" sz="2800" dirty="0" err="1" smtClean="0"/>
              <a:t>System</a:t>
            </a:r>
            <a:r>
              <a:rPr lang="es-ES" sz="2800" dirty="0" smtClean="0"/>
              <a:t> </a:t>
            </a:r>
            <a:r>
              <a:rPr lang="es-ES" sz="2800" dirty="0" err="1" smtClean="0"/>
              <a:t>Corporation</a:t>
            </a:r>
            <a:r>
              <a:rPr lang="es-ES" sz="2800" dirty="0" smtClean="0"/>
              <a:t> cambia a Oracle </a:t>
            </a:r>
            <a:r>
              <a:rPr lang="es-ES" sz="2800" dirty="0" err="1" smtClean="0"/>
              <a:t>Corporation</a:t>
            </a:r>
            <a:r>
              <a:rPr lang="es-ES" sz="2800" dirty="0" smtClean="0"/>
              <a:t>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2720262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>
                <a:solidFill>
                  <a:srgbClr val="C00000"/>
                </a:solidFill>
              </a:rPr>
              <a:t>Observaciones a destacar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142984"/>
            <a:ext cx="8229600" cy="5429288"/>
          </a:xfrm>
        </p:spPr>
        <p:txBody>
          <a:bodyPr>
            <a:noAutofit/>
          </a:bodyPr>
          <a:lstStyle/>
          <a:p>
            <a:r>
              <a:rPr lang="es-ES" sz="2800" dirty="0" smtClean="0"/>
              <a:t>Es la </a:t>
            </a:r>
            <a:r>
              <a:rPr lang="es-ES" sz="2800" dirty="0" smtClean="0"/>
              <a:t>quinta compañía en tener más ganancias en el mundo del </a:t>
            </a:r>
            <a:r>
              <a:rPr lang="es-ES" sz="2800" dirty="0" smtClean="0"/>
              <a:t>software.</a:t>
            </a:r>
            <a:endParaRPr lang="es-ES" sz="2800" dirty="0" smtClean="0"/>
          </a:p>
          <a:p>
            <a:r>
              <a:rPr lang="es-ES" sz="2800" dirty="0" smtClean="0"/>
              <a:t>Fue </a:t>
            </a:r>
            <a:r>
              <a:rPr lang="es-ES" sz="2800" dirty="0" smtClean="0"/>
              <a:t>una </a:t>
            </a:r>
            <a:r>
              <a:rPr lang="es-ES" sz="2800" dirty="0" smtClean="0"/>
              <a:t>de las primeras compañías en implementar el lenguaje C de programación en sus productos (ventaja competitiva</a:t>
            </a:r>
            <a:r>
              <a:rPr lang="es-ES" sz="2800" dirty="0" smtClean="0"/>
              <a:t>).</a:t>
            </a:r>
            <a:endParaRPr lang="es-ES" sz="2800" dirty="0" smtClean="0"/>
          </a:p>
        </p:txBody>
      </p:sp>
      <p:pic>
        <p:nvPicPr>
          <p:cNvPr id="1026" name="Picture 2" descr="H:\UNIVERSIDAD\2 Cuatrimestre\Ingeniería Empresa y Sociedad IES\Trabajo Oracle (Finanzas)\Imagenes\Grafico Ganancia Empresas Softwar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00298" y="3571876"/>
            <a:ext cx="4643470" cy="242889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Observaciones a destacar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ES" sz="2800" dirty="0" smtClean="0"/>
              <a:t>En el </a:t>
            </a:r>
            <a:r>
              <a:rPr lang="es-ES" sz="2800" dirty="0" smtClean="0"/>
              <a:t>primer</a:t>
            </a:r>
            <a:r>
              <a:rPr lang="es-ES" sz="2800" dirty="0" smtClean="0"/>
              <a:t> </a:t>
            </a:r>
            <a:r>
              <a:rPr lang="es-ES" sz="2800" dirty="0" smtClean="0"/>
              <a:t>año de la década </a:t>
            </a:r>
            <a:r>
              <a:rPr lang="es-ES" sz="2800" dirty="0" smtClean="0"/>
              <a:t>comenzó </a:t>
            </a:r>
            <a:r>
              <a:rPr lang="es-ES" sz="2800" dirty="0" smtClean="0"/>
              <a:t>a reportar pérdidas, y tres años más </a:t>
            </a:r>
            <a:r>
              <a:rPr lang="es-ES" sz="2800" dirty="0" smtClean="0"/>
              <a:t>tarde casi </a:t>
            </a:r>
            <a:r>
              <a:rPr lang="es-ES" sz="2800" dirty="0" smtClean="0"/>
              <a:t>se va a la bancarrota por declarar más ganancias de las que estaba haciendo realmente.</a:t>
            </a:r>
          </a:p>
          <a:p>
            <a:r>
              <a:rPr lang="es-ES" sz="2800" dirty="0" smtClean="0"/>
              <a:t>En 2010 </a:t>
            </a:r>
            <a:r>
              <a:rPr lang="es-ES" sz="2800" dirty="0" smtClean="0"/>
              <a:t>con</a:t>
            </a:r>
            <a:r>
              <a:rPr lang="es-ES" sz="2800" dirty="0" smtClean="0"/>
              <a:t> </a:t>
            </a:r>
            <a:r>
              <a:rPr lang="es-ES" sz="2800" dirty="0" err="1" smtClean="0"/>
              <a:t>Sun</a:t>
            </a:r>
            <a:r>
              <a:rPr lang="es-ES" sz="2800" dirty="0" smtClean="0"/>
              <a:t> </a:t>
            </a:r>
            <a:r>
              <a:rPr lang="es-ES" sz="2800" dirty="0" err="1" smtClean="0"/>
              <a:t>Microsystem</a:t>
            </a:r>
            <a:r>
              <a:rPr lang="es-ES" sz="2800" dirty="0" smtClean="0"/>
              <a:t>, formaron </a:t>
            </a:r>
            <a:r>
              <a:rPr lang="es-ES" sz="2800" dirty="0" smtClean="0"/>
              <a:t>Oracle América, lo que les trajo varios problemas con </a:t>
            </a:r>
            <a:r>
              <a:rPr lang="es-ES" sz="2800" dirty="0" smtClean="0"/>
              <a:t>Google.</a:t>
            </a:r>
            <a:endParaRPr lang="es-ES" sz="2800" dirty="0" smtClean="0"/>
          </a:p>
          <a:p>
            <a:r>
              <a:rPr lang="es-ES" sz="2800" dirty="0" smtClean="0"/>
              <a:t>Hace pocos años, los EEUU demandó a Oracle por fraude, debido a una inflación intencional de precios.</a:t>
            </a:r>
            <a:endParaRPr lang="es-ES" sz="28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074242"/>
          </a:xfrm>
        </p:spPr>
        <p:txBody>
          <a:bodyPr>
            <a:normAutofit/>
          </a:bodyPr>
          <a:lstStyle/>
          <a:p>
            <a:r>
              <a:rPr lang="es-ES" dirty="0" smtClean="0">
                <a:solidFill>
                  <a:srgbClr val="C00000"/>
                </a:solidFill>
              </a:rPr>
              <a:t>Producto Principal: </a:t>
            </a:r>
            <a:br>
              <a:rPr lang="es-ES" dirty="0" smtClean="0">
                <a:solidFill>
                  <a:srgbClr val="C00000"/>
                </a:solidFill>
              </a:rPr>
            </a:br>
            <a:r>
              <a:rPr lang="es-ES" dirty="0" smtClean="0">
                <a:solidFill>
                  <a:srgbClr val="C00000"/>
                </a:solidFill>
              </a:rPr>
              <a:t>Las bases de datos</a:t>
            </a:r>
            <a:endParaRPr lang="es-ES" dirty="0">
              <a:solidFill>
                <a:srgbClr val="C0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1850" y="2899048"/>
            <a:ext cx="2781300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704829" y="2899048"/>
            <a:ext cx="2781300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Flecha derecha"/>
          <p:cNvSpPr/>
          <p:nvPr/>
        </p:nvSpPr>
        <p:spPr>
          <a:xfrm>
            <a:off x="3472581" y="3403104"/>
            <a:ext cx="2088232" cy="720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Contrato 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3865360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>
                <a:solidFill>
                  <a:srgbClr val="C00000"/>
                </a:solidFill>
              </a:rPr>
              <a:t>Las bases de datos: Versiones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363272" cy="485313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1982: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V3. SQL</a:t>
            </a:r>
          </a:p>
          <a:p>
            <a:pPr>
              <a:lnSpc>
                <a:spcPct val="150000"/>
              </a:lnSpc>
            </a:pP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1984-1985: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V4 y V5. </a:t>
            </a:r>
            <a:r>
              <a:rPr lang="es-ES" sz="2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Cliente/Servidor. Redes</a:t>
            </a:r>
          </a:p>
          <a:p>
            <a:pPr>
              <a:lnSpc>
                <a:spcPct val="150000"/>
              </a:lnSpc>
            </a:pP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1989: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V6. PL/SQL</a:t>
            </a:r>
          </a:p>
          <a:p>
            <a:pPr>
              <a:lnSpc>
                <a:spcPct val="150000"/>
              </a:lnSpc>
            </a:pP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1992: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V7h. Data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Warehouse</a:t>
            </a:r>
            <a:endParaRPr lang="es-E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1997: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V8. Contenido Multimedia</a:t>
            </a:r>
          </a:p>
          <a:p>
            <a:endParaRPr lang="es-ES" dirty="0" smtClean="0"/>
          </a:p>
          <a:p>
            <a:endParaRPr lang="es-ES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7099801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Las bases de datos: Versiones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1999: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8i. Java</a:t>
            </a:r>
          </a:p>
          <a:p>
            <a:pPr>
              <a:lnSpc>
                <a:spcPct val="150000"/>
              </a:lnSpc>
            </a:pP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2001:Database 9i. Lectura XML</a:t>
            </a:r>
          </a:p>
          <a:p>
            <a:pPr>
              <a:lnSpc>
                <a:spcPct val="150000"/>
              </a:lnSpc>
            </a:pP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2003: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10g.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Grid</a:t>
            </a:r>
            <a:endParaRPr lang="es-E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2007: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11g. Actualiza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Grid</a:t>
            </a:r>
            <a:endParaRPr lang="es-E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Última Versión: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12c. Nube(Cloud)</a:t>
            </a:r>
            <a:endParaRPr lang="es-E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397006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Resto Productos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s-E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 Operativo Propio: Linux </a:t>
            </a:r>
            <a:r>
              <a:rPr lang="es-E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Solaris</a:t>
            </a:r>
          </a:p>
          <a:p>
            <a:r>
              <a:rPr lang="es-E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Contratación de servidores</a:t>
            </a:r>
            <a:endParaRPr lang="es-E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E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Servicios de Almacenamiento de datos</a:t>
            </a:r>
          </a:p>
          <a:p>
            <a:r>
              <a:rPr lang="es-E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</a:t>
            </a:r>
          </a:p>
          <a:p>
            <a:r>
              <a:rPr lang="es-E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Oracle </a:t>
            </a:r>
            <a:r>
              <a:rPr lang="es-E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Fusion</a:t>
            </a:r>
            <a:r>
              <a:rPr lang="es-E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E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Middleware</a:t>
            </a:r>
          </a:p>
          <a:p>
            <a:r>
              <a:rPr lang="es-E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Oracle Enterprise Manager 12</a:t>
            </a:r>
            <a:r>
              <a:rPr lang="es-E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s-E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s-ES" sz="2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lnSpc>
                <a:spcPct val="110000"/>
              </a:lnSpc>
              <a:buNone/>
            </a:pPr>
            <a:endParaRPr lang="es-E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10000"/>
              </a:lnSpc>
            </a:pPr>
            <a:r>
              <a:rPr lang="es-E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aún más: Aplicaciones</a:t>
            </a:r>
            <a:r>
              <a:rPr lang="es-E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Sistemas de ingeniería, Sistemas de </a:t>
            </a:r>
            <a:r>
              <a:rPr lang="es-E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virtualización, Virtual Box…</a:t>
            </a:r>
            <a:endParaRPr lang="es-E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8783086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Servicios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Oracle </a:t>
            </a: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Consulting</a:t>
            </a:r>
          </a:p>
          <a:p>
            <a:pPr>
              <a:lnSpc>
                <a:spcPct val="150000"/>
              </a:lnSpc>
            </a:pPr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Oracle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Financing</a:t>
            </a:r>
            <a:endParaRPr lang="es-E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Oracle </a:t>
            </a:r>
            <a:r>
              <a:rPr lang="es-E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Managed</a:t>
            </a:r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Cloud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Services</a:t>
            </a:r>
            <a:endParaRPr lang="es-E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s-E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Oracle Premier </a:t>
            </a:r>
            <a:r>
              <a:rPr lang="es-E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Support</a:t>
            </a:r>
            <a:endParaRPr lang="es-E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Oracle </a:t>
            </a:r>
            <a:r>
              <a:rPr lang="es-E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University</a:t>
            </a:r>
            <a:endParaRPr lang="es-E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04502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Histori</a:t>
            </a:r>
            <a:r>
              <a:rPr lang="es-ES" dirty="0" smtClean="0">
                <a:solidFill>
                  <a:srgbClr val="C00000"/>
                </a:solidFill>
              </a:rPr>
              <a:t>a de Oracle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800" dirty="0"/>
              <a:t>2004 – 2012 Periodo de compras de grandes </a:t>
            </a:r>
            <a:r>
              <a:rPr lang="es-ES" sz="2800" dirty="0" smtClean="0"/>
              <a:t>empresas.</a:t>
            </a:r>
            <a:endParaRPr lang="es-ES" sz="2800" dirty="0"/>
          </a:p>
          <a:p>
            <a:r>
              <a:rPr lang="es-ES" sz="2800" dirty="0"/>
              <a:t>2014 - Larry </a:t>
            </a:r>
            <a:r>
              <a:rPr lang="es-ES" sz="2800" dirty="0" err="1"/>
              <a:t>Ellison</a:t>
            </a:r>
            <a:r>
              <a:rPr lang="es-ES" sz="2800" dirty="0"/>
              <a:t> se retira </a:t>
            </a:r>
            <a:r>
              <a:rPr lang="es-ES" sz="2800" dirty="0" smtClean="0"/>
              <a:t>de la </a:t>
            </a:r>
            <a:r>
              <a:rPr lang="es-ES" sz="2800" dirty="0" err="1" smtClean="0"/>
              <a:t>Direccion</a:t>
            </a:r>
            <a:r>
              <a:rPr lang="es-ES" sz="2800" dirty="0" smtClean="0"/>
              <a:t> General. </a:t>
            </a:r>
            <a:r>
              <a:rPr lang="es-ES" sz="2800" dirty="0"/>
              <a:t>En su reemplazo quedaron como directores generales </a:t>
            </a:r>
            <a:r>
              <a:rPr lang="es-ES" sz="2800" dirty="0" err="1"/>
              <a:t>Safra</a:t>
            </a:r>
            <a:r>
              <a:rPr lang="es-ES" sz="2800" dirty="0"/>
              <a:t> A. </a:t>
            </a:r>
            <a:r>
              <a:rPr lang="es-ES" sz="2800" dirty="0" err="1"/>
              <a:t>Catz</a:t>
            </a:r>
            <a:r>
              <a:rPr lang="es-ES" sz="2800" dirty="0"/>
              <a:t> y Mark </a:t>
            </a:r>
            <a:r>
              <a:rPr lang="es-ES" sz="2800" dirty="0" err="1" smtClean="0"/>
              <a:t>Hurd</a:t>
            </a:r>
            <a:r>
              <a:rPr lang="es-ES" sz="2800" dirty="0" smtClean="0"/>
              <a:t>.</a:t>
            </a:r>
            <a:endParaRPr lang="es-ES" sz="280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3658061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Organigrama</a:t>
            </a:r>
            <a:endParaRPr lang="es-ES" dirty="0">
              <a:solidFill>
                <a:srgbClr val="C00000"/>
              </a:solidFill>
            </a:endParaRPr>
          </a:p>
        </p:txBody>
      </p:sp>
      <p:pic>
        <p:nvPicPr>
          <p:cNvPr id="6" name="5 Marcador de contenido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7200" y="1691481"/>
            <a:ext cx="8229600" cy="4343400"/>
          </a:xfrm>
        </p:spPr>
      </p:pic>
    </p:spTree>
    <p:extLst>
      <p:ext uri="{BB962C8B-B14F-4D97-AF65-F5344CB8AC3E}">
        <p14:creationId xmlns:p14="http://schemas.microsoft.com/office/powerpoint/2010/main" xmlns="" val="193943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rgbClr val="C00000"/>
                </a:solidFill>
              </a:rPr>
              <a:t>Vision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800" dirty="0" err="1" smtClean="0"/>
              <a:t>Simplify</a:t>
            </a:r>
            <a:r>
              <a:rPr lang="es-ES" sz="2800" dirty="0" smtClean="0"/>
              <a:t>: </a:t>
            </a:r>
            <a:r>
              <a:rPr lang="es-ES" sz="2800" dirty="0" err="1" smtClean="0"/>
              <a:t>Enterprises</a:t>
            </a:r>
            <a:r>
              <a:rPr lang="es-ES" sz="2800" dirty="0" smtClean="0"/>
              <a:t> </a:t>
            </a:r>
            <a:r>
              <a:rPr lang="es-ES" sz="2800" dirty="0" err="1" smtClean="0"/>
              <a:t>must</a:t>
            </a:r>
            <a:r>
              <a:rPr lang="es-ES" sz="2800" dirty="0" smtClean="0"/>
              <a:t> </a:t>
            </a:r>
            <a:r>
              <a:rPr lang="es-ES" sz="2800" dirty="0" err="1" smtClean="0"/>
              <a:t>increase</a:t>
            </a:r>
            <a:r>
              <a:rPr lang="es-ES" sz="2800" dirty="0" smtClean="0"/>
              <a:t> </a:t>
            </a:r>
            <a:r>
              <a:rPr lang="es-ES" sz="2800" dirty="0" err="1" smtClean="0"/>
              <a:t>the</a:t>
            </a:r>
            <a:r>
              <a:rPr lang="es-ES" sz="2800" dirty="0" smtClean="0"/>
              <a:t> </a:t>
            </a:r>
            <a:r>
              <a:rPr lang="es-ES" sz="2800" dirty="0" err="1" smtClean="0"/>
              <a:t>speed</a:t>
            </a:r>
            <a:r>
              <a:rPr lang="es-ES" sz="2800" dirty="0" smtClean="0"/>
              <a:t> of </a:t>
            </a:r>
            <a:r>
              <a:rPr lang="es-ES" sz="2800" dirty="0" err="1" smtClean="0"/>
              <a:t>information</a:t>
            </a:r>
            <a:r>
              <a:rPr lang="es-ES" sz="2800" dirty="0" smtClean="0"/>
              <a:t> </a:t>
            </a:r>
            <a:r>
              <a:rPr lang="es-ES" sz="2800" dirty="0" err="1" smtClean="0"/>
              <a:t>delivery</a:t>
            </a:r>
            <a:r>
              <a:rPr lang="es-ES" sz="2800" dirty="0" smtClean="0"/>
              <a:t> </a:t>
            </a:r>
            <a:r>
              <a:rPr lang="es-ES" sz="2800" dirty="0" err="1" smtClean="0"/>
              <a:t>with</a:t>
            </a:r>
            <a:r>
              <a:rPr lang="es-ES" sz="2800" dirty="0" smtClean="0"/>
              <a:t> </a:t>
            </a:r>
            <a:r>
              <a:rPr lang="es-ES" sz="2800" dirty="0" err="1" smtClean="0"/>
              <a:t>integrated</a:t>
            </a:r>
            <a:r>
              <a:rPr lang="es-ES" sz="2800" dirty="0" smtClean="0"/>
              <a:t> </a:t>
            </a:r>
            <a:r>
              <a:rPr lang="es-ES" sz="2800" dirty="0" err="1" smtClean="0"/>
              <a:t>system</a:t>
            </a:r>
            <a:r>
              <a:rPr lang="es-ES" sz="2800" dirty="0"/>
              <a:t>.</a:t>
            </a:r>
            <a:endParaRPr lang="es-ES" sz="2800" dirty="0" smtClean="0"/>
          </a:p>
          <a:p>
            <a:pPr marL="0" indent="0">
              <a:buNone/>
            </a:pPr>
            <a:endParaRPr lang="es-ES" sz="2800" dirty="0" smtClean="0"/>
          </a:p>
          <a:p>
            <a:r>
              <a:rPr lang="es-ES" sz="2800" dirty="0" err="1" smtClean="0"/>
              <a:t>Standarize</a:t>
            </a:r>
            <a:r>
              <a:rPr lang="es-ES" sz="2800" dirty="0" smtClean="0"/>
              <a:t>: </a:t>
            </a:r>
            <a:r>
              <a:rPr lang="es-ES" sz="2800" dirty="0" err="1" smtClean="0"/>
              <a:t>Enterprises</a:t>
            </a:r>
            <a:r>
              <a:rPr lang="es-ES" sz="2800" dirty="0" smtClean="0"/>
              <a:t> </a:t>
            </a:r>
            <a:r>
              <a:rPr lang="es-ES" sz="2800" dirty="0" err="1" smtClean="0"/>
              <a:t>must</a:t>
            </a:r>
            <a:r>
              <a:rPr lang="es-ES" sz="2800" dirty="0" smtClean="0"/>
              <a:t> reduce </a:t>
            </a:r>
            <a:r>
              <a:rPr lang="es-ES" sz="2800" dirty="0" err="1" smtClean="0"/>
              <a:t>cost</a:t>
            </a:r>
            <a:r>
              <a:rPr lang="es-ES" sz="2800" dirty="0" smtClean="0"/>
              <a:t> and </a:t>
            </a:r>
            <a:r>
              <a:rPr lang="es-ES" sz="2800" dirty="0" err="1" smtClean="0"/>
              <a:t>maintenace</a:t>
            </a:r>
            <a:r>
              <a:rPr lang="es-ES" sz="2800" dirty="0" smtClean="0"/>
              <a:t> </a:t>
            </a:r>
            <a:r>
              <a:rPr lang="es-ES" sz="2800" dirty="0" err="1" smtClean="0"/>
              <a:t>with</a:t>
            </a:r>
            <a:r>
              <a:rPr lang="es-ES" sz="2800" dirty="0" smtClean="0"/>
              <a:t> open, </a:t>
            </a:r>
            <a:r>
              <a:rPr lang="es-ES" sz="2800" dirty="0" err="1" smtClean="0"/>
              <a:t>easily</a:t>
            </a:r>
            <a:r>
              <a:rPr lang="es-ES" sz="2800" dirty="0" smtClean="0"/>
              <a:t> </a:t>
            </a:r>
            <a:r>
              <a:rPr lang="es-ES" sz="2800" dirty="0" err="1" smtClean="0"/>
              <a:t>available</a:t>
            </a:r>
            <a:r>
              <a:rPr lang="es-ES" sz="2800" dirty="0" smtClean="0"/>
              <a:t> </a:t>
            </a:r>
            <a:r>
              <a:rPr lang="es-ES" sz="2800" dirty="0" err="1" smtClean="0"/>
              <a:t>technology</a:t>
            </a:r>
            <a:r>
              <a:rPr lang="es-ES" sz="2800" dirty="0" smtClean="0"/>
              <a:t>.</a:t>
            </a:r>
            <a:endParaRPr lang="es-ES" sz="2800" dirty="0" smtClean="0"/>
          </a:p>
          <a:p>
            <a:pPr marL="0" indent="0">
              <a:buNone/>
            </a:pPr>
            <a:endParaRPr lang="es-ES" sz="2800" dirty="0" smtClean="0"/>
          </a:p>
          <a:p>
            <a:r>
              <a:rPr lang="es-ES" sz="2800" dirty="0" err="1" smtClean="0"/>
              <a:t>Automate</a:t>
            </a:r>
            <a:r>
              <a:rPr lang="es-ES" sz="2800" dirty="0" smtClean="0"/>
              <a:t>: Enterprise </a:t>
            </a:r>
            <a:r>
              <a:rPr lang="es-ES" sz="2800" dirty="0" err="1" smtClean="0"/>
              <a:t>must</a:t>
            </a:r>
            <a:r>
              <a:rPr lang="es-ES" sz="2800" dirty="0" smtClean="0"/>
              <a:t> </a:t>
            </a:r>
            <a:r>
              <a:rPr lang="es-ES" sz="2800" dirty="0" err="1" smtClean="0"/>
              <a:t>improve</a:t>
            </a:r>
            <a:r>
              <a:rPr lang="es-ES" sz="2800" dirty="0" smtClean="0"/>
              <a:t> </a:t>
            </a:r>
            <a:r>
              <a:rPr lang="es-ES" sz="2800" dirty="0" err="1" smtClean="0"/>
              <a:t>operatioinal</a:t>
            </a:r>
            <a:r>
              <a:rPr lang="es-ES" sz="2800" dirty="0" smtClean="0"/>
              <a:t> </a:t>
            </a:r>
            <a:r>
              <a:rPr lang="es-ES" sz="2800" dirty="0" err="1" smtClean="0"/>
              <a:t>efficiency</a:t>
            </a:r>
            <a:r>
              <a:rPr lang="es-ES" sz="2800" dirty="0" smtClean="0"/>
              <a:t> </a:t>
            </a:r>
            <a:r>
              <a:rPr lang="es-ES" sz="2800" dirty="0" err="1" smtClean="0"/>
              <a:t>with</a:t>
            </a:r>
            <a:r>
              <a:rPr lang="es-ES" sz="2800" dirty="0" smtClean="0"/>
              <a:t> </a:t>
            </a:r>
            <a:r>
              <a:rPr lang="es-ES" sz="2800" dirty="0" err="1" smtClean="0"/>
              <a:t>technology</a:t>
            </a:r>
            <a:r>
              <a:rPr lang="es-ES" sz="2800" dirty="0" smtClean="0"/>
              <a:t> and </a:t>
            </a:r>
            <a:r>
              <a:rPr lang="es-ES" sz="2800" dirty="0" err="1" smtClean="0"/>
              <a:t>best</a:t>
            </a:r>
            <a:r>
              <a:rPr lang="es-ES" sz="2800" dirty="0" smtClean="0"/>
              <a:t> </a:t>
            </a:r>
            <a:r>
              <a:rPr lang="es-ES" sz="2800" dirty="0" err="1" smtClean="0"/>
              <a:t>practices</a:t>
            </a:r>
            <a:r>
              <a:rPr lang="es-ES" sz="2800" dirty="0" smtClean="0"/>
              <a:t>.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xmlns="" val="379029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 smtClean="0">
                <a:solidFill>
                  <a:srgbClr val="C00000"/>
                </a:solidFill>
              </a:rPr>
              <a:t>Mision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s-ES" sz="2800" dirty="0" smtClean="0"/>
          </a:p>
          <a:p>
            <a:r>
              <a:rPr lang="es-ES" sz="2800" dirty="0" err="1" smtClean="0"/>
              <a:t>Deliver</a:t>
            </a:r>
            <a:r>
              <a:rPr lang="es-ES" sz="2800" dirty="0" smtClean="0"/>
              <a:t> </a:t>
            </a:r>
            <a:r>
              <a:rPr lang="es-ES" sz="2800" dirty="0" err="1" smtClean="0"/>
              <a:t>the</a:t>
            </a:r>
            <a:r>
              <a:rPr lang="es-ES" sz="2800" dirty="0" smtClean="0"/>
              <a:t> </a:t>
            </a:r>
            <a:r>
              <a:rPr lang="es-ES" sz="2800" dirty="0" err="1" smtClean="0"/>
              <a:t>best</a:t>
            </a:r>
            <a:r>
              <a:rPr lang="es-ES" sz="2800" dirty="0" smtClean="0"/>
              <a:t> </a:t>
            </a:r>
            <a:r>
              <a:rPr lang="es-ES" sz="2800" dirty="0" err="1" smtClean="0"/>
              <a:t>information</a:t>
            </a:r>
            <a:r>
              <a:rPr lang="es-ES" sz="2800" dirty="0" smtClean="0"/>
              <a:t> </a:t>
            </a:r>
            <a:r>
              <a:rPr lang="es-ES" sz="2800" dirty="0" err="1" smtClean="0"/>
              <a:t>with</a:t>
            </a:r>
            <a:r>
              <a:rPr lang="es-ES" sz="2800" dirty="0" smtClean="0"/>
              <a:t> </a:t>
            </a:r>
            <a:r>
              <a:rPr lang="es-ES" sz="2800" dirty="0" err="1" smtClean="0"/>
              <a:t>the</a:t>
            </a:r>
            <a:r>
              <a:rPr lang="es-ES" sz="2800" dirty="0" smtClean="0"/>
              <a:t> </a:t>
            </a:r>
            <a:r>
              <a:rPr lang="es-ES" sz="2800" dirty="0" err="1" smtClean="0"/>
              <a:t>hightest</a:t>
            </a:r>
            <a:r>
              <a:rPr lang="es-ES" sz="2800" dirty="0" smtClean="0"/>
              <a:t> </a:t>
            </a:r>
            <a:r>
              <a:rPr lang="es-ES" sz="2800" dirty="0" err="1" smtClean="0"/>
              <a:t>Quality</a:t>
            </a:r>
            <a:r>
              <a:rPr lang="es-ES" sz="2800" dirty="0" smtClean="0"/>
              <a:t> of </a:t>
            </a:r>
            <a:r>
              <a:rPr lang="es-ES" sz="2800" dirty="0" err="1" smtClean="0"/>
              <a:t>Service</a:t>
            </a:r>
            <a:r>
              <a:rPr lang="es-ES" sz="2800" dirty="0" smtClean="0"/>
              <a:t> at </a:t>
            </a:r>
            <a:r>
              <a:rPr lang="es-ES" sz="2800" dirty="0" err="1" smtClean="0"/>
              <a:t>the</a:t>
            </a:r>
            <a:r>
              <a:rPr lang="es-ES" sz="2800" dirty="0" smtClean="0"/>
              <a:t> </a:t>
            </a:r>
            <a:r>
              <a:rPr lang="es-ES" sz="2800" dirty="0" err="1" smtClean="0"/>
              <a:t>lowest</a:t>
            </a:r>
            <a:r>
              <a:rPr lang="es-ES" sz="2800" dirty="0" smtClean="0"/>
              <a:t> </a:t>
            </a:r>
            <a:r>
              <a:rPr lang="es-ES" sz="2800" dirty="0" err="1" smtClean="0"/>
              <a:t>cost</a:t>
            </a:r>
            <a:r>
              <a:rPr lang="es-ES" sz="2800" dirty="0" smtClean="0"/>
              <a:t>.</a:t>
            </a:r>
            <a:endParaRPr lang="es-ES" sz="2800" dirty="0" smtClean="0"/>
          </a:p>
          <a:p>
            <a:pPr marL="0" indent="0">
              <a:buNone/>
            </a:pPr>
            <a:endParaRPr lang="es-ES" sz="2800" dirty="0" smtClean="0"/>
          </a:p>
          <a:p>
            <a:r>
              <a:rPr lang="es-ES" sz="2800" dirty="0" err="1" smtClean="0"/>
              <a:t>Oracle’s</a:t>
            </a:r>
            <a:r>
              <a:rPr lang="es-ES" sz="2800" dirty="0" smtClean="0"/>
              <a:t> </a:t>
            </a:r>
            <a:r>
              <a:rPr lang="es-ES" sz="2800" dirty="0" err="1" smtClean="0"/>
              <a:t>product</a:t>
            </a:r>
            <a:r>
              <a:rPr lang="es-ES" sz="2800" dirty="0" smtClean="0"/>
              <a:t> and </a:t>
            </a:r>
            <a:r>
              <a:rPr lang="es-ES" sz="2800" dirty="0" err="1" smtClean="0"/>
              <a:t>services</a:t>
            </a:r>
            <a:r>
              <a:rPr lang="es-ES" sz="2800" dirty="0" smtClean="0"/>
              <a:t> </a:t>
            </a:r>
            <a:r>
              <a:rPr lang="es-ES" sz="2800" dirty="0" err="1" smtClean="0"/>
              <a:t>must</a:t>
            </a:r>
            <a:r>
              <a:rPr lang="es-ES" sz="2800" dirty="0" smtClean="0"/>
              <a:t> be </a:t>
            </a:r>
            <a:r>
              <a:rPr lang="es-ES" sz="2800" dirty="0" err="1" smtClean="0"/>
              <a:t>the</a:t>
            </a:r>
            <a:r>
              <a:rPr lang="es-ES" sz="2800" dirty="0" smtClean="0"/>
              <a:t> </a:t>
            </a:r>
            <a:r>
              <a:rPr lang="es-ES" sz="2800" dirty="0" err="1" smtClean="0"/>
              <a:t>fasted</a:t>
            </a:r>
            <a:r>
              <a:rPr lang="es-ES" sz="2800" dirty="0" smtClean="0"/>
              <a:t>, </a:t>
            </a:r>
            <a:r>
              <a:rPr lang="es-ES" sz="2800" dirty="0" err="1" smtClean="0"/>
              <a:t>most</a:t>
            </a:r>
            <a:r>
              <a:rPr lang="es-ES" sz="2800" dirty="0" smtClean="0"/>
              <a:t> </a:t>
            </a:r>
            <a:r>
              <a:rPr lang="es-ES" sz="2800" dirty="0" err="1" smtClean="0"/>
              <a:t>scalable</a:t>
            </a:r>
            <a:r>
              <a:rPr lang="es-ES" sz="2800" dirty="0" smtClean="0"/>
              <a:t>, </a:t>
            </a:r>
            <a:r>
              <a:rPr lang="es-ES" sz="2800" dirty="0" err="1" smtClean="0"/>
              <a:t>most</a:t>
            </a:r>
            <a:r>
              <a:rPr lang="es-ES" sz="2800" dirty="0" smtClean="0"/>
              <a:t> </a:t>
            </a:r>
            <a:r>
              <a:rPr lang="es-ES" sz="2800" dirty="0" err="1" smtClean="0"/>
              <a:t>reliable</a:t>
            </a:r>
            <a:r>
              <a:rPr lang="es-ES" sz="2800" dirty="0" smtClean="0"/>
              <a:t>, </a:t>
            </a:r>
            <a:r>
              <a:rPr lang="es-ES" sz="2800" dirty="0" err="1" smtClean="0"/>
              <a:t>most</a:t>
            </a:r>
            <a:r>
              <a:rPr lang="es-ES" sz="2800" dirty="0" smtClean="0"/>
              <a:t> </a:t>
            </a:r>
            <a:r>
              <a:rPr lang="es-ES" sz="2800" dirty="0" err="1" smtClean="0"/>
              <a:t>secure</a:t>
            </a:r>
            <a:r>
              <a:rPr lang="es-ES" sz="2800" dirty="0" smtClean="0"/>
              <a:t>, </a:t>
            </a:r>
            <a:r>
              <a:rPr lang="es-ES" sz="2800" dirty="0" err="1" smtClean="0"/>
              <a:t>easiest</a:t>
            </a:r>
            <a:r>
              <a:rPr lang="es-ES" sz="2800" dirty="0" smtClean="0"/>
              <a:t> </a:t>
            </a:r>
            <a:r>
              <a:rPr lang="es-ES" sz="2800" dirty="0" err="1" smtClean="0"/>
              <a:t>to</a:t>
            </a:r>
            <a:r>
              <a:rPr lang="es-ES" sz="2800" dirty="0" smtClean="0"/>
              <a:t> use, </a:t>
            </a:r>
            <a:r>
              <a:rPr lang="es-ES" sz="2800" dirty="0" err="1" smtClean="0"/>
              <a:t>for</a:t>
            </a:r>
            <a:r>
              <a:rPr lang="es-ES" sz="2800" dirty="0" smtClean="0"/>
              <a:t> </a:t>
            </a:r>
            <a:r>
              <a:rPr lang="es-ES" sz="2800" dirty="0" err="1" smtClean="0"/>
              <a:t>all</a:t>
            </a:r>
            <a:r>
              <a:rPr lang="es-ES" sz="2800" dirty="0" smtClean="0"/>
              <a:t> </a:t>
            </a:r>
            <a:r>
              <a:rPr lang="es-ES" sz="2800" dirty="0" err="1" smtClean="0"/>
              <a:t>types</a:t>
            </a:r>
            <a:r>
              <a:rPr lang="es-ES" sz="2800" dirty="0" smtClean="0"/>
              <a:t> of </a:t>
            </a:r>
            <a:r>
              <a:rPr lang="es-ES" sz="2800" dirty="0" err="1" smtClean="0"/>
              <a:t>information</a:t>
            </a:r>
            <a:r>
              <a:rPr lang="es-ES" sz="2800" dirty="0" smtClean="0"/>
              <a:t>.</a:t>
            </a:r>
            <a:endParaRPr lang="es-ES" sz="2800" dirty="0" smtClean="0"/>
          </a:p>
          <a:p>
            <a:endParaRPr lang="es-ES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3889225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C00000"/>
                </a:solidFill>
              </a:rPr>
              <a:t>Como se trabaja?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1400 en España y Portugal.</a:t>
            </a:r>
          </a:p>
          <a:p>
            <a:r>
              <a:rPr lang="es-ES" dirty="0" smtClean="0"/>
              <a:t>Flexibilidad.</a:t>
            </a:r>
          </a:p>
          <a:p>
            <a:r>
              <a:rPr lang="es-ES" dirty="0" smtClean="0"/>
              <a:t>Teletrabajo.</a:t>
            </a:r>
          </a:p>
          <a:p>
            <a:r>
              <a:rPr lang="es-ES" dirty="0" smtClean="0"/>
              <a:t>Ambiente dinámico y moderno.</a:t>
            </a:r>
          </a:p>
          <a:p>
            <a:r>
              <a:rPr lang="es-ES" dirty="0" smtClean="0"/>
              <a:t>Colaboración entre compañeros.</a:t>
            </a:r>
            <a:endParaRPr lang="es-ES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57752" y="4500570"/>
            <a:ext cx="3761534" cy="2233388"/>
          </a:xfrm>
          <a:prstGeom prst="rect">
            <a:avLst/>
          </a:prstGeom>
        </p:spPr>
      </p:pic>
      <p:pic>
        <p:nvPicPr>
          <p:cNvPr id="1026" name="Picture 2" descr="http://api.ning.com/files/5g7-N5h3ORiE6yn8701ZJ9Xv-yEaxJgiAi4kh7T3AT8N2Y15dYpuDeeBELlsXxS*F0cidd0FwSY7YhZ5JQPZYXJBovlOSijr/fotonoticia_oracl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86578" y="928670"/>
            <a:ext cx="2057400" cy="32575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8329642" cy="869934"/>
          </a:xfrm>
        </p:spPr>
        <p:txBody>
          <a:bodyPr>
            <a:normAutofit/>
          </a:bodyPr>
          <a:lstStyle/>
          <a:p>
            <a:pPr algn="ctr"/>
            <a:r>
              <a:rPr lang="es-ES" sz="4400" dirty="0" smtClean="0">
                <a:solidFill>
                  <a:srgbClr val="C00000"/>
                </a:solidFill>
              </a:rPr>
              <a:t>Conoce la corporación</a:t>
            </a:r>
            <a:endParaRPr lang="es-ES" sz="4400" dirty="0">
              <a:solidFill>
                <a:srgbClr val="C00000"/>
              </a:solidFill>
            </a:endParaRPr>
          </a:p>
        </p:txBody>
      </p:sp>
      <p:pic>
        <p:nvPicPr>
          <p:cNvPr id="11" name="10 Marcador de contenido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57752" y="1142984"/>
            <a:ext cx="3967201" cy="2231298"/>
          </a:xfrm>
        </p:spPr>
      </p:pic>
      <p:sp>
        <p:nvSpPr>
          <p:cNvPr id="7" name="6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" sz="3200" u="sng" dirty="0" smtClean="0"/>
              <a:t>Servicios:</a:t>
            </a:r>
          </a:p>
          <a:p>
            <a:r>
              <a:rPr lang="es-ES" sz="3200" dirty="0" smtClean="0"/>
              <a:t>Lavandería</a:t>
            </a:r>
          </a:p>
          <a:p>
            <a:r>
              <a:rPr lang="es-ES" sz="3200" dirty="0" smtClean="0"/>
              <a:t>Lavacoches</a:t>
            </a:r>
          </a:p>
          <a:p>
            <a:r>
              <a:rPr lang="es-ES" sz="3200" dirty="0" smtClean="0"/>
              <a:t>Fisioterapia</a:t>
            </a:r>
          </a:p>
          <a:p>
            <a:r>
              <a:rPr lang="es-ES" sz="3200" dirty="0" smtClean="0"/>
              <a:t>Cafetería</a:t>
            </a:r>
          </a:p>
          <a:p>
            <a:r>
              <a:rPr lang="es-ES" sz="3200" dirty="0" smtClean="0"/>
              <a:t>Salas de ocio</a:t>
            </a:r>
          </a:p>
          <a:p>
            <a:r>
              <a:rPr lang="es-ES" sz="3200" dirty="0" smtClean="0"/>
              <a:t>Gimnasio</a:t>
            </a:r>
          </a:p>
          <a:p>
            <a:r>
              <a:rPr lang="es-ES" sz="3200" dirty="0" smtClean="0"/>
              <a:t>…</a:t>
            </a:r>
          </a:p>
          <a:p>
            <a:endParaRPr lang="es-ES" sz="3200" dirty="0" smtClean="0"/>
          </a:p>
        </p:txBody>
      </p:sp>
      <p:pic>
        <p:nvPicPr>
          <p:cNvPr id="12" name="11 Marcador de contenido"/>
          <p:cNvPicPr>
            <a:picLocks noGrp="1" noChangeAspect="1"/>
          </p:cNvPicPr>
          <p:nvPr>
            <p:ph sz="quarter"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71802" y="2714620"/>
            <a:ext cx="3541709" cy="1990645"/>
          </a:xfrm>
        </p:spPr>
      </p:pic>
      <p:pic>
        <p:nvPicPr>
          <p:cNvPr id="13" name="12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14942" y="4500570"/>
            <a:ext cx="3786214" cy="212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6495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8401080" cy="869934"/>
          </a:xfrm>
        </p:spPr>
        <p:txBody>
          <a:bodyPr>
            <a:normAutofit/>
          </a:bodyPr>
          <a:lstStyle/>
          <a:p>
            <a:pPr algn="ctr"/>
            <a:r>
              <a:rPr lang="es-ES" sz="4400" dirty="0" smtClean="0">
                <a:solidFill>
                  <a:srgbClr val="C00000"/>
                </a:solidFill>
              </a:rPr>
              <a:t>Conoce la corporación</a:t>
            </a:r>
            <a:endParaRPr lang="es-ES" sz="4400" dirty="0"/>
          </a:p>
        </p:txBody>
      </p:sp>
      <p:sp>
        <p:nvSpPr>
          <p:cNvPr id="11" name="10 Marcador de texto"/>
          <p:cNvSpPr>
            <a:spLocks noGrp="1"/>
          </p:cNvSpPr>
          <p:nvPr>
            <p:ph type="body" sz="half" idx="2"/>
          </p:nvPr>
        </p:nvSpPr>
        <p:spPr>
          <a:xfrm>
            <a:off x="285720" y="1435100"/>
            <a:ext cx="3500462" cy="4691063"/>
          </a:xfrm>
        </p:spPr>
        <p:txBody>
          <a:bodyPr>
            <a:normAutofit lnSpcReduction="10000"/>
          </a:bodyPr>
          <a:lstStyle/>
          <a:p>
            <a:r>
              <a:rPr lang="es-ES" sz="4800" dirty="0" smtClean="0"/>
              <a:t>3 meses de formación al año</a:t>
            </a:r>
          </a:p>
          <a:p>
            <a:endParaRPr lang="es-ES" sz="4800" dirty="0" smtClean="0"/>
          </a:p>
          <a:p>
            <a:r>
              <a:rPr lang="es-ES" sz="4800" dirty="0" smtClean="0"/>
              <a:t>Viernes de actividades</a:t>
            </a:r>
            <a:endParaRPr lang="es-ES" sz="4800" dirty="0"/>
          </a:p>
        </p:txBody>
      </p:sp>
      <p:pic>
        <p:nvPicPr>
          <p:cNvPr id="8" name="7 Marcador de contenido"/>
          <p:cNvPicPr>
            <a:picLocks noGrp="1" noChangeAspect="1"/>
          </p:cNvPicPr>
          <p:nvPr>
            <p:ph sz="half"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214810" y="1285860"/>
            <a:ext cx="4370460" cy="2571768"/>
          </a:xfrm>
        </p:spPr>
      </p:pic>
      <p:pic>
        <p:nvPicPr>
          <p:cNvPr id="13" name="5 Marcador de contenido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71934" y="4000504"/>
            <a:ext cx="4673915" cy="2627793"/>
          </a:xfrm>
        </p:spPr>
      </p:pic>
    </p:spTree>
    <p:extLst>
      <p:ext uri="{BB962C8B-B14F-4D97-AF65-F5344CB8AC3E}">
        <p14:creationId xmlns:p14="http://schemas.microsoft.com/office/powerpoint/2010/main" xmlns="" val="101162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544</TotalTime>
  <Words>880</Words>
  <Application>Microsoft Office PowerPoint</Application>
  <PresentationFormat>Presentación en pantalla (4:3)</PresentationFormat>
  <Paragraphs>136</Paragraphs>
  <Slides>26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27" baseType="lpstr">
      <vt:lpstr>Tema de Office</vt:lpstr>
      <vt:lpstr>Diapositiva 1</vt:lpstr>
      <vt:lpstr>Historia de Oracle</vt:lpstr>
      <vt:lpstr>Historia de Oracle</vt:lpstr>
      <vt:lpstr>Organigrama</vt:lpstr>
      <vt:lpstr>Vision</vt:lpstr>
      <vt:lpstr>Mision</vt:lpstr>
      <vt:lpstr>Como se trabaja?</vt:lpstr>
      <vt:lpstr>Conoce la corporación</vt:lpstr>
      <vt:lpstr>Conoce la corporación</vt:lpstr>
      <vt:lpstr>Conoce la corporación</vt:lpstr>
      <vt:lpstr>Algunas de las preguntas y respuestas comunes relativas a SQL </vt:lpstr>
      <vt:lpstr>Algunas de las preguntas y respuestas comunes relativas a SQL </vt:lpstr>
      <vt:lpstr>Algunas de las preguntas y respuestas comunes relativas a SQL </vt:lpstr>
      <vt:lpstr>Balance general Oracle</vt:lpstr>
      <vt:lpstr>Estadísticas clave</vt:lpstr>
      <vt:lpstr>Gráficos Propiedad Institucional</vt:lpstr>
      <vt:lpstr>Estadísticas de acciones</vt:lpstr>
      <vt:lpstr>Principales titulares último año</vt:lpstr>
      <vt:lpstr>Principales titulares último año</vt:lpstr>
      <vt:lpstr>Observaciones a destacar</vt:lpstr>
      <vt:lpstr>Observaciones a destacar</vt:lpstr>
      <vt:lpstr>Producto Principal:  Las bases de datos</vt:lpstr>
      <vt:lpstr>Las bases de datos: Versiones</vt:lpstr>
      <vt:lpstr>Las bases de datos: Versiones</vt:lpstr>
      <vt:lpstr>Resto Productos</vt:lpstr>
      <vt:lpstr>Servicios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Oracle Corporation</dc:title>
  <dc:creator>Usuario</dc:creator>
  <cp:lastModifiedBy>Josele</cp:lastModifiedBy>
  <cp:revision>34</cp:revision>
  <dcterms:created xsi:type="dcterms:W3CDTF">2015-05-24T12:18:20Z</dcterms:created>
  <dcterms:modified xsi:type="dcterms:W3CDTF">2015-05-26T19:37:45Z</dcterms:modified>
</cp:coreProperties>
</file>

<file path=docProps/thumbnail.jpeg>
</file>